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03" autoAdjust="0"/>
    <p:restoredTop sz="86772" autoAdjust="0"/>
  </p:normalViewPr>
  <p:slideViewPr>
    <p:cSldViewPr>
      <p:cViewPr varScale="1">
        <p:scale>
          <a:sx n="64" d="100"/>
          <a:sy n="64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68E22-EBC3-4664-BC73-1AADC2C8D0CC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2AEFE-B19E-496E-B80A-CDEF3FC76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Constitution which</a:t>
            </a:r>
            <a:r>
              <a:rPr lang="en-US" baseline="0" dirty="0" smtClean="0"/>
              <a:t> is a guideline or set of rules for our government was completed on Sept. 17, 1787.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Posterity means our future. They want to make sure our future generations have</a:t>
            </a:r>
            <a:r>
              <a:rPr lang="en-US" baseline="0" dirty="0" smtClean="0"/>
              <a:t> the same freedoms that we are enjoying.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ordain</a:t>
            </a:r>
            <a:r>
              <a:rPr lang="en-US" baseline="0" dirty="0" smtClean="0"/>
              <a:t> which means establish or making this government for the United States of America. This is President Bush taking his oath to uphold the Constitution.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was the  preamble of the constitution and some vocabulary. Hopefully you know now what some of the words mean.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is the pre amble, we are going to look at the vocabulary of the</a:t>
            </a:r>
            <a:r>
              <a:rPr lang="en-US" baseline="0" dirty="0" smtClean="0"/>
              <a:t> preamble of this document.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 Country</a:t>
            </a:r>
            <a:r>
              <a:rPr lang="en-US" baseline="0" dirty="0" smtClean="0"/>
              <a:t> The United States.  We the People stand for all people living in the United States.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order to form a more perfect Union…  Is the founding fathers working together to come up with a government that was trying to be perfect (or at least as close as they could get it)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Establish Justice is trying to make sure that everything is as fair to all people</a:t>
            </a:r>
            <a:r>
              <a:rPr lang="en-US" baseline="0" dirty="0" smtClean="0"/>
              <a:t> as they could get. We are still working on getting things as fair as possible, but remember that life isn’t fair.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Insure domestic tranquility means the </a:t>
            </a:r>
            <a:r>
              <a:rPr lang="en-US" dirty="0" err="1" smtClean="0"/>
              <a:t>gov</a:t>
            </a:r>
            <a:r>
              <a:rPr lang="en-US" dirty="0" smtClean="0"/>
              <a:t>. doing</a:t>
            </a:r>
            <a:r>
              <a:rPr lang="en-US" baseline="0" dirty="0" smtClean="0"/>
              <a:t> its best to make sure we have peace on our lands.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provide for the common defense means to make sure that we are protected the best way possible.  Besides the military who</a:t>
            </a:r>
            <a:r>
              <a:rPr lang="en-US" baseline="0" dirty="0" smtClean="0"/>
              <a:t> are other people that protect us?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Promote the General Welfare,</a:t>
            </a:r>
            <a:r>
              <a:rPr lang="en-US" baseline="0" dirty="0" smtClean="0"/>
              <a:t> means government tries to make sure everyone is doing well.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Secure the blessings of liberty.  Making sure we are given and</a:t>
            </a:r>
            <a:r>
              <a:rPr lang="en-US" baseline="0" dirty="0" smtClean="0"/>
              <a:t> able to keep our freedoms. These are listed in the bill of rights which is the first 10 amendments of the constitution.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ABFBB-A0EA-4FE3-AD81-79627C463D7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39583-5CA3-4A60-9A8A-483ABE04859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93768-02E3-4610-AC05-FDE33D6F1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rallen\Local%20Settings\Temporary%20Internet%20Files\Content.IE5\UIJP5K18\MSSN00607_0000%5b1%5d.mid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5" Type="http://schemas.openxmlformats.org/officeDocument/2006/relationships/image" Target="../media/image4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40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 b="1" dirty="0" smtClean="0">
                <a:solidFill>
                  <a:srgbClr val="FFFF00"/>
                </a:solidFill>
              </a:rPr>
              <a:t>September 17,1787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99341" name="Rectangle 13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Our Constitution:</a:t>
            </a:r>
            <a:r>
              <a:rPr lang="en-US" sz="5400" b="1" dirty="0">
                <a:solidFill>
                  <a:srgbClr val="FFFF00"/>
                </a:solidFill>
              </a:rPr>
              <a:t/>
            </a:r>
            <a:br>
              <a:rPr lang="en-US" sz="5400" b="1" dirty="0">
                <a:solidFill>
                  <a:srgbClr val="FFFF00"/>
                </a:solidFill>
              </a:rPr>
            </a:br>
            <a:r>
              <a:rPr lang="en-US" sz="5400" b="1" dirty="0" smtClean="0">
                <a:solidFill>
                  <a:srgbClr val="FFFF00"/>
                </a:solidFill>
              </a:rPr>
              <a:t>United States of America</a:t>
            </a:r>
            <a:endParaRPr lang="en-US" sz="5400" b="1" dirty="0">
              <a:solidFill>
                <a:srgbClr val="FFFF00"/>
              </a:solidFill>
            </a:endParaRPr>
          </a:p>
        </p:txBody>
      </p:sp>
      <p:pic>
        <p:nvPicPr>
          <p:cNvPr id="4" name="~PP2378.WAV">
            <a:hlinkClick r:id="" action="ppaction://media"/>
          </p:cNvPr>
          <p:cNvPicPr>
            <a:picLocks noRot="1" noChangeAspect="1"/>
          </p:cNvPicPr>
          <p:nvPr>
            <a:wavAudioFile r:embed="rId1" name="~PP2378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  <p:pic>
        <p:nvPicPr>
          <p:cNvPr id="5" name="MSSN00607_0000[1]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304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999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i="1" dirty="0" smtClean="0">
                <a:solidFill>
                  <a:srgbClr val="FFFF00"/>
                </a:solidFill>
              </a:rPr>
              <a:t>Posterity</a:t>
            </a:r>
            <a:endParaRPr lang="en-US" sz="6600" dirty="0">
              <a:solidFill>
                <a:srgbClr val="FFFF00"/>
              </a:solidFill>
            </a:endParaRP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1600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Our future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bab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199" y="2819400"/>
            <a:ext cx="3159825" cy="2027555"/>
          </a:xfrm>
          <a:prstGeom prst="rect">
            <a:avLst/>
          </a:prstGeom>
        </p:spPr>
      </p:pic>
      <p:pic>
        <p:nvPicPr>
          <p:cNvPr id="5" name="~PP52.WAV">
            <a:hlinkClick r:id="" action="ppaction://media"/>
          </p:cNvPr>
          <p:cNvPicPr>
            <a:picLocks noRot="1" noChangeAspect="1"/>
          </p:cNvPicPr>
          <p:nvPr>
            <a:wavAudioFile r:embed="rId1" name="~PP52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67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167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dirty="0" smtClean="0">
                <a:solidFill>
                  <a:srgbClr val="FFFF00"/>
                </a:solidFill>
              </a:rPr>
              <a:t>Ordain</a:t>
            </a:r>
            <a:endParaRPr lang="en-US" sz="6600" dirty="0">
              <a:solidFill>
                <a:srgbClr val="FFFF00"/>
              </a:solidFill>
            </a:endParaRP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9144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To establish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oat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3048000"/>
            <a:ext cx="3107531" cy="2209800"/>
          </a:xfrm>
          <a:prstGeom prst="rect">
            <a:avLst/>
          </a:prstGeom>
        </p:spPr>
      </p:pic>
      <p:pic>
        <p:nvPicPr>
          <p:cNvPr id="6" name="~PP2226.WAV">
            <a:hlinkClick r:id="" action="ppaction://media"/>
          </p:cNvPr>
          <p:cNvPicPr>
            <a:picLocks noRot="1" noChangeAspect="1"/>
          </p:cNvPicPr>
          <p:nvPr>
            <a:wavAudioFile r:embed="rId1" name="~PP2226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77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177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cal Scroll 6"/>
          <p:cNvSpPr/>
          <p:nvPr/>
        </p:nvSpPr>
        <p:spPr bwMode="auto">
          <a:xfrm>
            <a:off x="0" y="304800"/>
            <a:ext cx="9448800" cy="6324600"/>
          </a:xfrm>
          <a:prstGeom prst="verticalScroll">
            <a:avLst/>
          </a:prstGeom>
          <a:solidFill>
            <a:srgbClr val="FFCC66">
              <a:alpha val="24000"/>
            </a:srgbClr>
          </a:solidFill>
          <a:ln w="1270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001000" cy="4343400"/>
          </a:xfrm>
        </p:spPr>
        <p:txBody>
          <a:bodyPr anchor="t">
            <a:normAutofit lnSpcReduction="10000"/>
          </a:bodyPr>
          <a:lstStyle/>
          <a:p>
            <a:pPr algn="ctr">
              <a:buNone/>
            </a:pPr>
            <a:endParaRPr lang="en-US" b="1" i="1" dirty="0"/>
          </a:p>
          <a:p>
            <a:pPr algn="ctr">
              <a:buNone/>
            </a:pPr>
            <a:r>
              <a:rPr lang="en-US" sz="2800" b="1" i="1" dirty="0" smtClean="0"/>
              <a:t>	</a:t>
            </a:r>
            <a:r>
              <a:rPr lang="en-US" b="1" i="1" dirty="0" smtClean="0">
                <a:solidFill>
                  <a:srgbClr val="0000FF"/>
                </a:solidFill>
              </a:rPr>
              <a:t>We the People </a:t>
            </a:r>
            <a:r>
              <a:rPr lang="en-US" sz="2800" i="1" dirty="0" smtClean="0">
                <a:solidFill>
                  <a:srgbClr val="FFFF00"/>
                </a:solidFill>
              </a:rPr>
              <a:t>of the United States, in Order to form a more perfect </a:t>
            </a:r>
            <a:r>
              <a:rPr lang="en-US" b="1" i="1" dirty="0" smtClean="0">
                <a:solidFill>
                  <a:srgbClr val="0000FF"/>
                </a:solidFill>
              </a:rPr>
              <a:t>Union</a:t>
            </a:r>
            <a:r>
              <a:rPr lang="en-US" sz="2800" i="1" dirty="0" smtClean="0">
                <a:solidFill>
                  <a:srgbClr val="FFFF00"/>
                </a:solidFill>
              </a:rPr>
              <a:t>,</a:t>
            </a:r>
            <a:r>
              <a:rPr lang="en-US" sz="2800" i="1" dirty="0" smtClean="0"/>
              <a:t> </a:t>
            </a:r>
            <a:r>
              <a:rPr lang="en-US" sz="2800" i="1" dirty="0" smtClean="0">
                <a:solidFill>
                  <a:srgbClr val="FFFF00"/>
                </a:solidFill>
              </a:rPr>
              <a:t>establish</a:t>
            </a:r>
            <a:r>
              <a:rPr lang="en-US" sz="2800" i="1" dirty="0" smtClean="0"/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Justice</a:t>
            </a:r>
            <a:r>
              <a:rPr lang="en-US" sz="2800" i="1" dirty="0" smtClean="0"/>
              <a:t>, </a:t>
            </a:r>
            <a:r>
              <a:rPr lang="en-US" sz="2800" i="1" dirty="0" smtClean="0">
                <a:solidFill>
                  <a:srgbClr val="FFFF00"/>
                </a:solidFill>
              </a:rPr>
              <a:t>insure</a:t>
            </a:r>
            <a:r>
              <a:rPr lang="en-US" sz="2800" i="1" dirty="0" smtClean="0"/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domestic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Tranquility</a:t>
            </a:r>
            <a:r>
              <a:rPr lang="en-US" sz="2800" i="1" dirty="0" smtClean="0">
                <a:solidFill>
                  <a:srgbClr val="FFFF00"/>
                </a:solidFill>
              </a:rPr>
              <a:t>, provide for the </a:t>
            </a:r>
            <a:r>
              <a:rPr lang="en-US" b="1" i="1" dirty="0" smtClean="0">
                <a:solidFill>
                  <a:srgbClr val="0000FF"/>
                </a:solidFill>
              </a:rPr>
              <a:t>common</a:t>
            </a:r>
            <a:r>
              <a:rPr lang="en-US" i="1" dirty="0" smtClean="0"/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defense</a:t>
            </a:r>
            <a:r>
              <a:rPr lang="en-US" sz="2800" i="1" dirty="0" smtClean="0">
                <a:solidFill>
                  <a:srgbClr val="FFFF00"/>
                </a:solidFill>
              </a:rPr>
              <a:t>, promote the </a:t>
            </a:r>
            <a:r>
              <a:rPr lang="en-US" b="1" i="1" dirty="0" smtClean="0">
                <a:solidFill>
                  <a:srgbClr val="0000FF"/>
                </a:solidFill>
              </a:rPr>
              <a:t>general Welfare</a:t>
            </a:r>
            <a:r>
              <a:rPr lang="en-US" sz="2800" i="1" dirty="0" smtClean="0">
                <a:solidFill>
                  <a:srgbClr val="FFFF00"/>
                </a:solidFill>
              </a:rPr>
              <a:t>, and secure the </a:t>
            </a:r>
            <a:r>
              <a:rPr lang="en-US" b="1" i="1" dirty="0" smtClean="0">
                <a:solidFill>
                  <a:srgbClr val="0000FF"/>
                </a:solidFill>
              </a:rPr>
              <a:t>Blessings of Liberty </a:t>
            </a:r>
            <a:r>
              <a:rPr lang="en-US" sz="2800" i="1" dirty="0" smtClean="0">
                <a:solidFill>
                  <a:srgbClr val="FFFF00"/>
                </a:solidFill>
              </a:rPr>
              <a:t>to</a:t>
            </a:r>
            <a:r>
              <a:rPr lang="en-US" sz="2800" i="1" dirty="0" smtClean="0"/>
              <a:t> </a:t>
            </a:r>
            <a:r>
              <a:rPr lang="en-US" sz="2800" i="1" dirty="0" smtClean="0">
                <a:solidFill>
                  <a:srgbClr val="FFFF00"/>
                </a:solidFill>
              </a:rPr>
              <a:t>ourselves and our </a:t>
            </a:r>
            <a:r>
              <a:rPr lang="en-US" b="1" i="1" dirty="0" smtClean="0">
                <a:solidFill>
                  <a:srgbClr val="0000FF"/>
                </a:solidFill>
              </a:rPr>
              <a:t>Posterity</a:t>
            </a:r>
            <a:r>
              <a:rPr lang="en-US" sz="2800" i="1" dirty="0" smtClean="0">
                <a:solidFill>
                  <a:srgbClr val="FFFF00"/>
                </a:solidFill>
              </a:rPr>
              <a:t>, do </a:t>
            </a:r>
            <a:r>
              <a:rPr lang="en-US" b="1" i="1" dirty="0" smtClean="0">
                <a:solidFill>
                  <a:srgbClr val="0000FF"/>
                </a:solidFill>
              </a:rPr>
              <a:t>ordain</a:t>
            </a:r>
            <a:r>
              <a:rPr lang="en-US" sz="2800" i="1" dirty="0" smtClean="0"/>
              <a:t> </a:t>
            </a:r>
            <a:r>
              <a:rPr lang="en-US" sz="2800" i="1" dirty="0" smtClean="0">
                <a:solidFill>
                  <a:srgbClr val="FFFF00"/>
                </a:solidFill>
              </a:rPr>
              <a:t>and establish this Constitution for the United States of America</a:t>
            </a:r>
            <a:r>
              <a:rPr lang="en-US" i="1" dirty="0" smtClean="0">
                <a:solidFill>
                  <a:srgbClr val="FFFF00"/>
                </a:solidFill>
              </a:rPr>
              <a:t>.</a:t>
            </a:r>
            <a:r>
              <a:rPr lang="en-US" b="1" i="1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81200" y="3810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  <a:latin typeface="Old English Text MT" pitchFamily="66" charset="0"/>
              </a:rPr>
              <a:t>The Preamble</a:t>
            </a:r>
            <a:endParaRPr lang="en-US" sz="3600" dirty="0">
              <a:solidFill>
                <a:srgbClr val="FFFF00"/>
              </a:solidFill>
              <a:latin typeface="Old English Text MT" pitchFamily="66" charset="0"/>
            </a:endParaRPr>
          </a:p>
        </p:txBody>
      </p:sp>
      <p:pic>
        <p:nvPicPr>
          <p:cNvPr id="5" name="~PP2936.WAV">
            <a:hlinkClick r:id="" action="ppaction://media"/>
          </p:cNvPr>
          <p:cNvPicPr>
            <a:picLocks noRot="1" noChangeAspect="1"/>
          </p:cNvPicPr>
          <p:nvPr>
            <a:wavAudioFile r:embed="rId1" name="~PP2936.WAV"/>
          </p:nvPr>
        </p:nvPicPr>
        <p:blipFill>
          <a:blip r:embed="rId4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cal Scroll 6"/>
          <p:cNvSpPr/>
          <p:nvPr/>
        </p:nvSpPr>
        <p:spPr bwMode="auto">
          <a:xfrm>
            <a:off x="0" y="304800"/>
            <a:ext cx="9448800" cy="6324600"/>
          </a:xfrm>
          <a:prstGeom prst="verticalScroll">
            <a:avLst/>
          </a:prstGeom>
          <a:solidFill>
            <a:srgbClr val="FFCC66">
              <a:alpha val="24000"/>
            </a:srgbClr>
          </a:solidFill>
          <a:ln w="1270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001000" cy="4343400"/>
          </a:xfrm>
        </p:spPr>
        <p:txBody>
          <a:bodyPr anchor="t">
            <a:normAutofit lnSpcReduction="10000"/>
          </a:bodyPr>
          <a:lstStyle/>
          <a:p>
            <a:pPr algn="ctr">
              <a:buNone/>
            </a:pPr>
            <a:endParaRPr lang="en-US" b="1" i="1" dirty="0"/>
          </a:p>
          <a:p>
            <a:pPr algn="ctr">
              <a:buNone/>
            </a:pPr>
            <a:r>
              <a:rPr lang="en-US" sz="2800" b="1" i="1" dirty="0" smtClean="0"/>
              <a:t>	</a:t>
            </a:r>
            <a:r>
              <a:rPr lang="en-US" b="1" i="1" dirty="0" smtClean="0">
                <a:solidFill>
                  <a:srgbClr val="0000FF"/>
                </a:solidFill>
              </a:rPr>
              <a:t>We the People </a:t>
            </a:r>
            <a:r>
              <a:rPr lang="en-US" sz="2800" i="1" dirty="0" smtClean="0">
                <a:solidFill>
                  <a:srgbClr val="FFFF00"/>
                </a:solidFill>
              </a:rPr>
              <a:t>of the United States, in Order to form a more perfect </a:t>
            </a:r>
            <a:r>
              <a:rPr lang="en-US" b="1" i="1" dirty="0" smtClean="0">
                <a:solidFill>
                  <a:srgbClr val="0000FF"/>
                </a:solidFill>
              </a:rPr>
              <a:t>Union</a:t>
            </a:r>
            <a:r>
              <a:rPr lang="en-US" sz="2800" i="1" dirty="0" smtClean="0">
                <a:solidFill>
                  <a:srgbClr val="FFFF00"/>
                </a:solidFill>
              </a:rPr>
              <a:t>,</a:t>
            </a:r>
            <a:r>
              <a:rPr lang="en-US" sz="2800" i="1" dirty="0" smtClean="0"/>
              <a:t> </a:t>
            </a:r>
            <a:r>
              <a:rPr lang="en-US" sz="2800" i="1" dirty="0" smtClean="0">
                <a:solidFill>
                  <a:srgbClr val="FFFF00"/>
                </a:solidFill>
              </a:rPr>
              <a:t>establish</a:t>
            </a:r>
            <a:r>
              <a:rPr lang="en-US" sz="2800" i="1" dirty="0" smtClean="0"/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Justice</a:t>
            </a:r>
            <a:r>
              <a:rPr lang="en-US" sz="2800" i="1" dirty="0" smtClean="0"/>
              <a:t>, </a:t>
            </a:r>
            <a:r>
              <a:rPr lang="en-US" sz="2800" i="1" dirty="0" smtClean="0">
                <a:solidFill>
                  <a:srgbClr val="FFFF00"/>
                </a:solidFill>
              </a:rPr>
              <a:t>insure</a:t>
            </a:r>
            <a:r>
              <a:rPr lang="en-US" sz="2800" i="1" dirty="0" smtClean="0"/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domestic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Tranquility</a:t>
            </a:r>
            <a:r>
              <a:rPr lang="en-US" sz="2800" i="1" dirty="0" smtClean="0">
                <a:solidFill>
                  <a:srgbClr val="FFFF00"/>
                </a:solidFill>
              </a:rPr>
              <a:t>, provide for the </a:t>
            </a:r>
            <a:r>
              <a:rPr lang="en-US" b="1" i="1" dirty="0" smtClean="0">
                <a:solidFill>
                  <a:srgbClr val="0000FF"/>
                </a:solidFill>
              </a:rPr>
              <a:t>common</a:t>
            </a:r>
            <a:r>
              <a:rPr lang="en-US" i="1" dirty="0" smtClean="0"/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defense</a:t>
            </a:r>
            <a:r>
              <a:rPr lang="en-US" sz="2800" i="1" dirty="0" smtClean="0">
                <a:solidFill>
                  <a:srgbClr val="FFFF00"/>
                </a:solidFill>
              </a:rPr>
              <a:t>, promote the </a:t>
            </a:r>
            <a:r>
              <a:rPr lang="en-US" b="1" i="1" dirty="0" smtClean="0">
                <a:solidFill>
                  <a:srgbClr val="0000FF"/>
                </a:solidFill>
              </a:rPr>
              <a:t>general Welfare</a:t>
            </a:r>
            <a:r>
              <a:rPr lang="en-US" sz="2800" i="1" dirty="0" smtClean="0">
                <a:solidFill>
                  <a:srgbClr val="FFFF00"/>
                </a:solidFill>
              </a:rPr>
              <a:t>, and secure the </a:t>
            </a:r>
            <a:r>
              <a:rPr lang="en-US" b="1" i="1" dirty="0" smtClean="0">
                <a:solidFill>
                  <a:srgbClr val="0000FF"/>
                </a:solidFill>
              </a:rPr>
              <a:t>Blessings of Liberty </a:t>
            </a:r>
            <a:r>
              <a:rPr lang="en-US" sz="2800" i="1" dirty="0" smtClean="0">
                <a:solidFill>
                  <a:srgbClr val="FFFF00"/>
                </a:solidFill>
              </a:rPr>
              <a:t>to</a:t>
            </a:r>
            <a:r>
              <a:rPr lang="en-US" sz="2800" i="1" dirty="0" smtClean="0"/>
              <a:t> </a:t>
            </a:r>
            <a:r>
              <a:rPr lang="en-US" sz="2800" i="1" dirty="0" smtClean="0">
                <a:solidFill>
                  <a:srgbClr val="FFFF00"/>
                </a:solidFill>
              </a:rPr>
              <a:t>ourselves and our </a:t>
            </a:r>
            <a:r>
              <a:rPr lang="en-US" b="1" i="1" dirty="0" smtClean="0">
                <a:solidFill>
                  <a:srgbClr val="0000FF"/>
                </a:solidFill>
              </a:rPr>
              <a:t>Posterity</a:t>
            </a:r>
            <a:r>
              <a:rPr lang="en-US" sz="2800" i="1" dirty="0" smtClean="0">
                <a:solidFill>
                  <a:srgbClr val="FFFF00"/>
                </a:solidFill>
              </a:rPr>
              <a:t>, do </a:t>
            </a:r>
            <a:r>
              <a:rPr lang="en-US" b="1" i="1" dirty="0" smtClean="0">
                <a:solidFill>
                  <a:srgbClr val="0000FF"/>
                </a:solidFill>
              </a:rPr>
              <a:t>ordain</a:t>
            </a:r>
            <a:r>
              <a:rPr lang="en-US" sz="2800" i="1" dirty="0" smtClean="0"/>
              <a:t> </a:t>
            </a:r>
            <a:r>
              <a:rPr lang="en-US" sz="2800" i="1" dirty="0" smtClean="0">
                <a:solidFill>
                  <a:srgbClr val="FFFF00"/>
                </a:solidFill>
              </a:rPr>
              <a:t>and establish this Constitution for the United States of America</a:t>
            </a:r>
            <a:r>
              <a:rPr lang="en-US" i="1" dirty="0" smtClean="0">
                <a:solidFill>
                  <a:srgbClr val="FFFF00"/>
                </a:solidFill>
              </a:rPr>
              <a:t>.</a:t>
            </a:r>
            <a:r>
              <a:rPr lang="en-US" b="1" i="1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81200" y="3810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  <a:latin typeface="Old English Text MT" pitchFamily="66" charset="0"/>
              </a:rPr>
              <a:t>The Preamble</a:t>
            </a:r>
            <a:endParaRPr lang="en-US" sz="3600" dirty="0">
              <a:solidFill>
                <a:srgbClr val="FFFF00"/>
              </a:solidFill>
              <a:latin typeface="Old English Text MT" pitchFamily="66" charset="0"/>
            </a:endParaRPr>
          </a:p>
        </p:txBody>
      </p:sp>
      <p:pic>
        <p:nvPicPr>
          <p:cNvPr id="5" name="~PP3664.WAV">
            <a:hlinkClick r:id="" action="ppaction://media"/>
          </p:cNvPr>
          <p:cNvPicPr>
            <a:picLocks noRot="1" noChangeAspect="1"/>
          </p:cNvPicPr>
          <p:nvPr>
            <a:wavAudioFile r:embed="rId2" name="~PP3664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United States of America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600200"/>
            <a:ext cx="6553200" cy="1219200"/>
          </a:xfrm>
        </p:spPr>
        <p:txBody>
          <a:bodyPr/>
          <a:lstStyle/>
          <a:p>
            <a:pPr>
              <a:buNone/>
            </a:pPr>
            <a:r>
              <a:rPr lang="en-US" sz="4800" b="1" dirty="0" smtClean="0">
                <a:latin typeface="Old English Text MT" pitchFamily="66" charset="0"/>
              </a:rPr>
              <a:t> </a:t>
            </a:r>
            <a:r>
              <a:rPr lang="en-US" sz="4800" b="1" dirty="0" smtClean="0">
                <a:solidFill>
                  <a:srgbClr val="FFFF00"/>
                </a:solidFill>
                <a:latin typeface="Old English Text MT" pitchFamily="66" charset="0"/>
              </a:rPr>
              <a:t>We the People</a:t>
            </a:r>
            <a:endParaRPr lang="en-US" sz="4800" b="1" dirty="0">
              <a:solidFill>
                <a:srgbClr val="FFFF00"/>
              </a:solidFill>
              <a:latin typeface="Old English Text MT" pitchFamily="66" charset="0"/>
            </a:endParaRPr>
          </a:p>
        </p:txBody>
      </p:sp>
      <p:pic>
        <p:nvPicPr>
          <p:cNvPr id="6" name="Picture 5" descr="united-states-map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0" y="2362200"/>
            <a:ext cx="5867400" cy="3903097"/>
          </a:xfrm>
          <a:prstGeom prst="rect">
            <a:avLst/>
          </a:prstGeom>
        </p:spPr>
      </p:pic>
      <p:pic>
        <p:nvPicPr>
          <p:cNvPr id="5" name="~PP504.WAV">
            <a:hlinkClick r:id="" action="ppaction://media"/>
          </p:cNvPr>
          <p:cNvPicPr>
            <a:picLocks noRot="1" noChangeAspect="1"/>
          </p:cNvPicPr>
          <p:nvPr>
            <a:wavAudioFile r:embed="rId1" name="~PP504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001000" cy="1157288"/>
          </a:xfrm>
        </p:spPr>
        <p:txBody>
          <a:bodyPr/>
          <a:lstStyle/>
          <a:p>
            <a:pPr algn="ctr"/>
            <a:r>
              <a:rPr lang="en-US" sz="6600" i="1" dirty="0" smtClean="0">
                <a:solidFill>
                  <a:srgbClr val="FFFF00"/>
                </a:solidFill>
              </a:rPr>
              <a:t>Union</a:t>
            </a:r>
            <a:endParaRPr lang="en-US" sz="6600" dirty="0">
              <a:solidFill>
                <a:srgbClr val="FFFF00"/>
              </a:solidFill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971800"/>
            <a:ext cx="6705600" cy="21336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A group of people with a common belief.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5" name="Picture 4" descr="founding fathers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3733800"/>
            <a:ext cx="3352800" cy="2494483"/>
          </a:xfrm>
          <a:prstGeom prst="rect">
            <a:avLst/>
          </a:prstGeom>
        </p:spPr>
      </p:pic>
      <p:pic>
        <p:nvPicPr>
          <p:cNvPr id="6" name="~PP2698.WAV">
            <a:hlinkClick r:id="" action="ppaction://media"/>
          </p:cNvPr>
          <p:cNvPicPr>
            <a:picLocks noRot="1" noChangeAspect="1"/>
          </p:cNvPicPr>
          <p:nvPr>
            <a:wavAudioFile r:embed="rId1" name="~PP2698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85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085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i="1" dirty="0" smtClean="0">
                <a:solidFill>
                  <a:srgbClr val="FFFF00"/>
                </a:solidFill>
              </a:rPr>
              <a:t>Justice</a:t>
            </a:r>
            <a:endParaRPr lang="en-US" sz="6600" dirty="0">
              <a:solidFill>
                <a:srgbClr val="FFFF00"/>
              </a:solidFill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12954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Being fair to all.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5" name="Picture 4" descr="judge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4200" y="2334610"/>
            <a:ext cx="3352800" cy="3439510"/>
          </a:xfrm>
          <a:prstGeom prst="rect">
            <a:avLst/>
          </a:prstGeom>
        </p:spPr>
      </p:pic>
      <p:pic>
        <p:nvPicPr>
          <p:cNvPr id="7" name="~PP4019.WAV">
            <a:hlinkClick r:id="" action="ppaction://media"/>
          </p:cNvPr>
          <p:cNvPicPr>
            <a:picLocks noRot="1" noChangeAspect="1"/>
          </p:cNvPicPr>
          <p:nvPr>
            <a:wavAudioFile r:embed="rId1" name="~PP4019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95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095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81000"/>
            <a:ext cx="6858000" cy="1157288"/>
          </a:xfrm>
        </p:spPr>
        <p:txBody>
          <a:bodyPr/>
          <a:lstStyle/>
          <a:p>
            <a:pPr algn="ctr"/>
            <a:r>
              <a:rPr lang="en-US" sz="5400" i="1" dirty="0" smtClean="0">
                <a:solidFill>
                  <a:srgbClr val="FFFF00"/>
                </a:solidFill>
              </a:rPr>
              <a:t>Domestic Tranquility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175260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FF00"/>
                </a:solidFill>
              </a:rPr>
              <a:t>Peaceful at home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peacefu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2895600"/>
            <a:ext cx="3962400" cy="2670951"/>
          </a:xfrm>
          <a:prstGeom prst="rect">
            <a:avLst/>
          </a:prstGeom>
        </p:spPr>
      </p:pic>
      <p:pic>
        <p:nvPicPr>
          <p:cNvPr id="5" name="~PP3945.WAV">
            <a:hlinkClick r:id="" action="ppaction://media"/>
          </p:cNvPr>
          <p:cNvPicPr>
            <a:picLocks noRot="1" noChangeAspect="1"/>
          </p:cNvPicPr>
          <p:nvPr>
            <a:wavAudioFile r:embed="rId1" name="~PP3945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059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105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8153400" cy="584775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Century Gothic" pitchFamily="34" charset="0"/>
              </a:rPr>
              <a:t>Work together to defend and protect</a:t>
            </a:r>
            <a:r>
              <a:rPr lang="en-US" sz="2400" dirty="0" smtClean="0">
                <a:solidFill>
                  <a:srgbClr val="FFFF00"/>
                </a:solidFill>
                <a:latin typeface="Century Gothic" pitchFamily="34" charset="0"/>
              </a:rPr>
              <a:t>.</a:t>
            </a:r>
            <a:endParaRPr lang="en-US" sz="24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</a:rPr>
              <a:t>Common Defense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4" name="Picture 3" descr="marin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1" y="2209801"/>
            <a:ext cx="3429000" cy="3429000"/>
          </a:xfrm>
          <a:prstGeom prst="rect">
            <a:avLst/>
          </a:prstGeom>
        </p:spPr>
      </p:pic>
      <p:pic>
        <p:nvPicPr>
          <p:cNvPr id="5" name="~PP3372.WAV">
            <a:hlinkClick r:id="" action="ppaction://media"/>
          </p:cNvPr>
          <p:cNvPicPr>
            <a:picLocks noRot="1" noChangeAspect="1"/>
          </p:cNvPicPr>
          <p:nvPr>
            <a:wavAudioFile r:embed="rId1" name="~PP3372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16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116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FFFF00"/>
                </a:solidFill>
              </a:rPr>
              <a:t>General Welfare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1295400"/>
          </a:xfrm>
        </p:spPr>
        <p:txBody>
          <a:bodyPr/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Good for all people.</a:t>
            </a:r>
            <a:endParaRPr lang="en-US" sz="48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communit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2564" y="2590801"/>
            <a:ext cx="3503557" cy="3126250"/>
          </a:xfrm>
          <a:prstGeom prst="rect">
            <a:avLst/>
          </a:prstGeom>
        </p:spPr>
      </p:pic>
      <p:pic>
        <p:nvPicPr>
          <p:cNvPr id="6" name="~PP3593.WAV">
            <a:hlinkClick r:id="" action="ppaction://media"/>
          </p:cNvPr>
          <p:cNvPicPr>
            <a:picLocks noRot="1" noChangeAspect="1"/>
          </p:cNvPicPr>
          <p:nvPr>
            <a:wavAudioFile r:embed="rId1" name="~PP3593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46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146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i="1" dirty="0" smtClean="0">
                <a:solidFill>
                  <a:srgbClr val="FFFF00"/>
                </a:solidFill>
              </a:rPr>
              <a:t>Blessings of Liberty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8153400" cy="101566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40000"/>
              </a:spcBef>
              <a:buClr>
                <a:srgbClr val="000000"/>
              </a:buClr>
            </a:pPr>
            <a:r>
              <a:rPr lang="en-US" sz="6000" b="1" dirty="0" smtClean="0">
                <a:solidFill>
                  <a:srgbClr val="FFFF00"/>
                </a:solidFill>
                <a:latin typeface="Century Gothic" pitchFamily="34" charset="0"/>
              </a:rPr>
              <a:t>Given Freedom</a:t>
            </a:r>
            <a:endParaRPr lang="en-US" sz="60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pic>
        <p:nvPicPr>
          <p:cNvPr id="4" name="Picture 3" descr="Statue of Lib.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2590800"/>
            <a:ext cx="2295525" cy="3982033"/>
          </a:xfrm>
          <a:prstGeom prst="rect">
            <a:avLst/>
          </a:prstGeom>
        </p:spPr>
      </p:pic>
      <p:pic>
        <p:nvPicPr>
          <p:cNvPr id="5" name="~PP1892.WAV">
            <a:hlinkClick r:id="" action="ppaction://media"/>
          </p:cNvPr>
          <p:cNvPicPr>
            <a:picLocks noRot="1" noChangeAspect="1"/>
          </p:cNvPicPr>
          <p:nvPr>
            <a:wavAudioFile r:embed="rId1" name="~PP1892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57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157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391</Words>
  <Application>Microsoft Office PowerPoint</Application>
  <PresentationFormat>On-screen Show (4:3)</PresentationFormat>
  <Paragraphs>50</Paragraphs>
  <Slides>12</Slides>
  <Notes>12</Notes>
  <HiddenSlides>0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Our Constitution: United States of America</vt:lpstr>
      <vt:lpstr>Slide 2</vt:lpstr>
      <vt:lpstr>United States of America</vt:lpstr>
      <vt:lpstr>Union</vt:lpstr>
      <vt:lpstr>Justice</vt:lpstr>
      <vt:lpstr>Domestic Tranquility</vt:lpstr>
      <vt:lpstr>Common Defense</vt:lpstr>
      <vt:lpstr>General Welfare</vt:lpstr>
      <vt:lpstr>Blessings of Liberty</vt:lpstr>
      <vt:lpstr>Posterity</vt:lpstr>
      <vt:lpstr>Ordain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Constitution: United States of America</dc:title>
  <dc:creator>TPS</dc:creator>
  <cp:lastModifiedBy>TPS</cp:lastModifiedBy>
  <cp:revision>18</cp:revision>
  <dcterms:created xsi:type="dcterms:W3CDTF">2008-09-05T14:04:17Z</dcterms:created>
  <dcterms:modified xsi:type="dcterms:W3CDTF">2008-09-05T19:23:19Z</dcterms:modified>
</cp:coreProperties>
</file>